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271" r:id="rId3"/>
    <p:sldId id="257" r:id="rId4"/>
    <p:sldId id="265" r:id="rId5"/>
    <p:sldId id="264" r:id="rId6"/>
    <p:sldId id="267" r:id="rId7"/>
    <p:sldId id="275" r:id="rId8"/>
    <p:sldId id="278" r:id="rId9"/>
    <p:sldId id="277" r:id="rId10"/>
    <p:sldId id="276" r:id="rId11"/>
    <p:sldId id="269" r:id="rId12"/>
    <p:sldId id="268" r:id="rId13"/>
    <p:sldId id="272" r:id="rId14"/>
    <p:sldId id="274" r:id="rId15"/>
    <p:sldId id="273" r:id="rId16"/>
    <p:sldId id="270" r:id="rId17"/>
    <p:sldId id="279" r:id="rId18"/>
    <p:sldId id="263"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939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snapToObjects="1">
      <p:cViewPr>
        <p:scale>
          <a:sx n="79" d="100"/>
          <a:sy n="79" d="100"/>
        </p:scale>
        <p:origin x="156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png"/><Relationship Id="rId4" Type="http://schemas.openxmlformats.org/officeDocument/2006/relationships/image" Target="../media/image20.tiff"/><Relationship Id="rId9" Type="http://schemas.openxmlformats.org/officeDocument/2006/relationships/image" Target="../media/image25.tiff"/></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5194297" y="1777384"/>
            <a:ext cx="6715325" cy="295544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Отчет по преддипломной практике</a:t>
            </a:r>
          </a:p>
        </p:txBody>
      </p:sp>
      <p:sp>
        <p:nvSpPr>
          <p:cNvPr id="3" name="Прямоугольник 2">
            <a:extLst>
              <a:ext uri="{FF2B5EF4-FFF2-40B4-BE49-F238E27FC236}">
                <a16:creationId xmlns:a16="http://schemas.microsoft.com/office/drawing/2014/main" id="{AB6303F8-51FC-5940-9DAE-3179254524B3}"/>
              </a:ext>
            </a:extLst>
          </p:cNvPr>
          <p:cNvSpPr/>
          <p:nvPr/>
        </p:nvSpPr>
        <p:spPr>
          <a:xfrm>
            <a:off x="3799147" y="4867372"/>
            <a:ext cx="9753600" cy="461665"/>
          </a:xfrm>
          <a:prstGeom prst="rect">
            <a:avLst/>
          </a:prstGeom>
        </p:spPr>
        <p:txBody>
          <a:bodyPr wrap="square">
            <a:spAutoFit/>
          </a:bodyPr>
          <a:lstStyle/>
          <a:p>
            <a:r>
              <a:rPr lang="ru-RU" sz="2400" dirty="0">
                <a:solidFill>
                  <a:srgbClr val="253957"/>
                </a:solidFill>
                <a:latin typeface="+mn-lt"/>
                <a:ea typeface="+mn-ea"/>
                <a:cs typeface="+mn-cs"/>
                <a:sym typeface="Arial Narrow"/>
              </a:rPr>
              <a:t>Место прохождения практики: НИУ ВШЭ</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3"/>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3" name="Рисунок 2">
            <a:extLst>
              <a:ext uri="{FF2B5EF4-FFF2-40B4-BE49-F238E27FC236}">
                <a16:creationId xmlns:a16="http://schemas.microsoft.com/office/drawing/2014/main" id="{270DCCA7-6A9B-8B4A-BCE5-BC66AE4E73DF}"/>
              </a:ext>
            </a:extLst>
          </p:cNvPr>
          <p:cNvPicPr>
            <a:picLocks noChangeAspect="1"/>
          </p:cNvPicPr>
          <p:nvPr/>
        </p:nvPicPr>
        <p:blipFill>
          <a:blip r:embed="rId3"/>
          <a:stretch>
            <a:fillRect/>
          </a:stretch>
        </p:blipFill>
        <p:spPr>
          <a:xfrm>
            <a:off x="1677281" y="1707855"/>
            <a:ext cx="7534367" cy="7407204"/>
          </a:xfrm>
          <a:prstGeom prst="rect">
            <a:avLst/>
          </a:prstGeom>
        </p:spPr>
      </p:pic>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4"/>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5"/>
          <a:stretch>
            <a:fillRect/>
          </a:stretch>
        </p:blipFill>
        <p:spPr>
          <a:xfrm>
            <a:off x="9880254" y="3688258"/>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6"/>
          <a:stretch>
            <a:fillRect/>
          </a:stretch>
        </p:blipFill>
        <p:spPr>
          <a:xfrm>
            <a:off x="9880253" y="5438753"/>
            <a:ext cx="2104959" cy="1275339"/>
          </a:xfrm>
          <a:prstGeom prst="rect">
            <a:avLst/>
          </a:prstGeom>
          <a:ln>
            <a:solidFill>
              <a:schemeClr val="tx1"/>
            </a:solidFill>
          </a:ln>
        </p:spPr>
      </p:pic>
    </p:spTree>
    <p:extLst>
      <p:ext uri="{BB962C8B-B14F-4D97-AF65-F5344CB8AC3E}">
        <p14:creationId xmlns:p14="http://schemas.microsoft.com/office/powerpoint/2010/main" val="40217206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1239366" y="64813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7933116" y="3946590"/>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310324" y="5599751"/>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64640" y="4286954"/>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1277528" y="4246147"/>
            <a:ext cx="4406900" cy="177800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Оглавление </a:t>
            </a:r>
            <a:r>
              <a:rPr lang="ru-RU" b="1" dirty="0" err="1">
                <a:latin typeface="Arial Narrow" charset="0"/>
                <a:ea typeface="Arial Narrow" charset="0"/>
                <a:cs typeface="Arial Narrow" charset="0"/>
              </a:rPr>
              <a:t>вкр</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3" name="Прямоугольник 2">
            <a:extLst>
              <a:ext uri="{FF2B5EF4-FFF2-40B4-BE49-F238E27FC236}">
                <a16:creationId xmlns:a16="http://schemas.microsoft.com/office/drawing/2014/main" id="{19C74F96-52BF-1140-B6BB-4A9E8ED7226B}"/>
              </a:ext>
            </a:extLst>
          </p:cNvPr>
          <p:cNvSpPr/>
          <p:nvPr/>
        </p:nvSpPr>
        <p:spPr>
          <a:xfrm>
            <a:off x="756375" y="2161519"/>
            <a:ext cx="11461026" cy="3785652"/>
          </a:xfrm>
          <a:prstGeom prst="rect">
            <a:avLst/>
          </a:prstGeom>
        </p:spPr>
        <p:txBody>
          <a:bodyPr wrap="square">
            <a:spAutoFit/>
          </a:bodyPr>
          <a:lstStyle/>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1. Изучение аналогов и анкетирование – 90%</a:t>
            </a: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2. Информационная модель и алгоритмы – 90% </a:t>
            </a: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3. Используемые технологии и детали реализации – 90%</a:t>
            </a:r>
          </a:p>
        </p:txBody>
      </p:sp>
    </p:spTree>
    <p:extLst>
      <p:ext uri="{BB962C8B-B14F-4D97-AF65-F5344CB8AC3E}">
        <p14:creationId xmlns:p14="http://schemas.microsoft.com/office/powerpoint/2010/main" val="21621288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6"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Основные результаты практики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3" name="Прямоугольник 2">
            <a:extLst>
              <a:ext uri="{FF2B5EF4-FFF2-40B4-BE49-F238E27FC236}">
                <a16:creationId xmlns:a16="http://schemas.microsoft.com/office/drawing/2014/main" id="{19C74F96-52BF-1140-B6BB-4A9E8ED7226B}"/>
              </a:ext>
            </a:extLst>
          </p:cNvPr>
          <p:cNvSpPr/>
          <p:nvPr/>
        </p:nvSpPr>
        <p:spPr>
          <a:xfrm>
            <a:off x="756375" y="2161519"/>
            <a:ext cx="11461026" cy="3477875"/>
          </a:xfrm>
          <a:prstGeom prst="rect">
            <a:avLst/>
          </a:prstGeom>
        </p:spPr>
        <p:txBody>
          <a:bodyPr wrap="square">
            <a:spAutoFit/>
          </a:bodyPr>
          <a:lstStyle/>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Написана большая часть программной документации</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Произведена разработка приложения</a:t>
            </a:r>
          </a:p>
          <a:p>
            <a:pPr marL="571500" indent="-571500" algn="l">
              <a:buFont typeface="Arial" panose="020B0604020202020204" pitchFamily="34" charset="0"/>
              <a:buChar char="•"/>
            </a:pPr>
            <a:r>
              <a:rPr lang="en-US" sz="4400" dirty="0">
                <a:latin typeface="Arial" panose="020B0604020202020204" pitchFamily="34" charset="0"/>
                <a:cs typeface="Arial" panose="020B0604020202020204" pitchFamily="34" charset="0"/>
              </a:rPr>
              <a:t>Beta-</a:t>
            </a:r>
            <a:r>
              <a:rPr lang="ru-RU" sz="4400" dirty="0">
                <a:latin typeface="Arial" panose="020B0604020202020204" pitchFamily="34" charset="0"/>
                <a:cs typeface="Arial" panose="020B0604020202020204" pitchFamily="34" charset="0"/>
              </a:rPr>
              <a:t>версия приложения опубликована в </a:t>
            </a:r>
            <a:r>
              <a:rPr lang="en-US" sz="4400" dirty="0" err="1">
                <a:latin typeface="Arial" panose="020B0604020202020204" pitchFamily="34" charset="0"/>
                <a:cs typeface="Arial" panose="020B0604020202020204" pitchFamily="34" charset="0"/>
              </a:rPr>
              <a:t>GooglePlay</a:t>
            </a:r>
            <a:endParaRPr lang="ru-RU"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4807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Ожидаем от </a:t>
            </a:r>
            <a:r>
              <a:rPr lang="ru-RU" b="1" dirty="0" err="1">
                <a:latin typeface="Arial Narrow" charset="0"/>
                <a:ea typeface="Arial Narrow" charset="0"/>
                <a:cs typeface="Arial Narrow" charset="0"/>
              </a:rPr>
              <a:t>вкр</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15</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2" name="Прямоугольник 11">
            <a:extLst>
              <a:ext uri="{FF2B5EF4-FFF2-40B4-BE49-F238E27FC236}">
                <a16:creationId xmlns:a16="http://schemas.microsoft.com/office/drawing/2014/main" id="{D7F880C3-A367-0C41-80FC-C02F74CFE9F7}"/>
              </a:ext>
            </a:extLst>
          </p:cNvPr>
          <p:cNvSpPr/>
          <p:nvPr/>
        </p:nvSpPr>
        <p:spPr>
          <a:xfrm>
            <a:off x="756375" y="2161519"/>
            <a:ext cx="11461026" cy="2800767"/>
          </a:xfrm>
          <a:prstGeom prst="rect">
            <a:avLst/>
          </a:prstGeom>
        </p:spPr>
        <p:txBody>
          <a:bodyPr wrap="square">
            <a:spAutoFit/>
          </a:bodyPr>
          <a:lstStyle/>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Доработка функционала приложения</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Тестирование</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Завершение программной документации</a:t>
            </a:r>
          </a:p>
          <a:p>
            <a:pPr marL="571500" indent="-571500" algn="l">
              <a:buFont typeface="Arial" panose="020B0604020202020204" pitchFamily="34" charset="0"/>
              <a:buChar char="•"/>
            </a:pPr>
            <a:endParaRPr lang="ru-RU"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85239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16</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292531" y="1692231"/>
            <a:ext cx="12571853" cy="7439472"/>
          </a:xfrm>
          <a:prstGeom prst="rect">
            <a:avLst/>
          </a:prstGeom>
        </p:spPr>
        <p:txBody>
          <a:bodyPr wrap="square">
            <a:spAutoFit/>
          </a:bodyPr>
          <a:lstStyle/>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C. Kratzke, C. Cox. Global Journal of Health Education and Promotion, vol. 15, pp. 72-82, 2012;</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Онлайн-издание о технологиях и трендах “</a:t>
            </a:r>
            <a:r>
              <a:rPr lang="en-US" sz="1600" dirty="0" err="1">
                <a:solidFill>
                  <a:srgbClr val="293955"/>
                </a:solidFill>
                <a:latin typeface="Times New Roman" panose="02020603050405020304" pitchFamily="18" charset="0"/>
                <a:ea typeface="Calibri" panose="020F0502020204030204" pitchFamily="34" charset="0"/>
              </a:rPr>
              <a:t>TJournal</a:t>
            </a:r>
            <a:r>
              <a:rPr lang="ru-RU" sz="1600" dirty="0">
                <a:solidFill>
                  <a:srgbClr val="293955"/>
                </a:solidFill>
                <a:latin typeface="Times New Roman" panose="02020603050405020304" pitchFamily="18" charset="0"/>
                <a:ea typeface="Calibri" panose="020F0502020204030204" pitchFamily="34" charset="0"/>
              </a:rPr>
              <a:t>”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tjournal.ru</a:t>
            </a:r>
            <a:r>
              <a:rPr lang="en-US" sz="1600" dirty="0">
                <a:solidFill>
                  <a:srgbClr val="293955"/>
                </a:solidFill>
                <a:latin typeface="Times New Roman" panose="02020603050405020304" pitchFamily="18" charset="0"/>
                <a:ea typeface="Calibri" panose="020F0502020204030204" pitchFamily="34" charset="0"/>
              </a:rPr>
              <a:t>/67691-google-pereimenoval-android-wear-i-hochet-privlech-polzovateley-iphone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Сайт международного информационного агентства Россия сегодня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ria.ru</a:t>
            </a:r>
            <a:r>
              <a:rPr lang="en-US" sz="1600" dirty="0">
                <a:solidFill>
                  <a:srgbClr val="293955"/>
                </a:solidFill>
                <a:latin typeface="Times New Roman" panose="02020603050405020304" pitchFamily="18" charset="0"/>
                <a:ea typeface="Calibri" panose="020F0502020204030204" pitchFamily="34" charset="0"/>
              </a:rPr>
              <a:t>/society/20180222/1515115792</a:t>
            </a:r>
            <a:r>
              <a:rPr lang="ru-RU" sz="1600" dirty="0">
                <a:solidFill>
                  <a:srgbClr val="293955"/>
                </a:solidFill>
                <a:latin typeface="Times New Roman" panose="02020603050405020304" pitchFamily="18" charset="0"/>
                <a:ea typeface="Calibri" panose="020F0502020204030204" pitchFamily="34" charset="0"/>
              </a:rPr>
              <a:t>.</a:t>
            </a:r>
            <a:r>
              <a:rPr lang="ru-RU" sz="1600" dirty="0" err="1">
                <a:solidFill>
                  <a:srgbClr val="293955"/>
                </a:solidFill>
                <a:latin typeface="Times New Roman" panose="02020603050405020304" pitchFamily="18" charset="0"/>
                <a:ea typeface="Calibri" panose="020F0502020204030204" pitchFamily="34" charset="0"/>
              </a:rPr>
              <a:t>html</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E. Derbyshire, D. Dancey. “Smartphone Medical Applications for Women’s Health: What Is the Evidence-Base and Feedback?”. </a:t>
            </a:r>
            <a:r>
              <a:rPr lang="ru-RU" sz="1600" dirty="0">
                <a:solidFill>
                  <a:srgbClr val="293955"/>
                </a:solidFill>
                <a:latin typeface="Times New Roman" panose="02020603050405020304" pitchFamily="18" charset="0"/>
                <a:ea typeface="Calibri" panose="020F0502020204030204" pitchFamily="34" charset="0"/>
              </a:rPr>
              <a:t>International Journal of Telemedicine and Applications, vol. 2013, Article ID 782074, 2013</a:t>
            </a:r>
            <a:r>
              <a:rPr lang="en-US" sz="1600" dirty="0">
                <a:solidFill>
                  <a:srgbClr val="293955"/>
                </a:solidFill>
                <a:latin typeface="Times New Roman" panose="02020603050405020304" pitchFamily="18" charset="0"/>
                <a:ea typeface="Calibri" panose="020F0502020204030204" pitchFamily="34" charset="0"/>
              </a:rPr>
              <a:t>;</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Google Inc., “Health-tracking platform”</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URL: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intl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_</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fit</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V. Gay, P. Leijdekkers. “Bringing Health and Fitness Data Together for Connected Health Care: Mobile Apps as Enablers of Interoperability”, J Med Internet Res, vol. 17, p. 260, 2015;</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 Simon Khalaf, SVP, Product &amp; Engineering, Publisher Products, Yahoo, Flurry Analytics [</a:t>
            </a:r>
            <a:r>
              <a:rPr lang="en-US" sz="1600" dirty="0" err="1">
                <a:solidFill>
                  <a:srgbClr val="293955"/>
                </a:solidFill>
                <a:latin typeface="Times New Roman" panose="02020603050405020304" pitchFamily="18" charset="0"/>
                <a:ea typeface="Calibri" panose="020F0502020204030204" pitchFamily="34" charset="0"/>
              </a:rPr>
              <a:t>Электронный</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ресурс</a:t>
            </a:r>
            <a:r>
              <a:rPr lang="en-US" sz="1600" dirty="0">
                <a:solidFill>
                  <a:srgbClr val="293955"/>
                </a:solidFill>
                <a:latin typeface="Times New Roman" panose="02020603050405020304" pitchFamily="18" charset="0"/>
                <a:ea typeface="Calibri" panose="020F0502020204030204" pitchFamily="34" charset="0"/>
              </a:rPr>
              <a:t>]. URL: http://</a:t>
            </a:r>
            <a:r>
              <a:rPr lang="en-US" sz="1600" dirty="0" err="1">
                <a:solidFill>
                  <a:srgbClr val="293955"/>
                </a:solidFill>
                <a:latin typeface="Times New Roman" panose="02020603050405020304" pitchFamily="18" charset="0"/>
                <a:ea typeface="Calibri" panose="020F0502020204030204" pitchFamily="34" charset="0"/>
              </a:rPr>
              <a:t>flurrymobile.tumblr.com</a:t>
            </a:r>
            <a:r>
              <a:rPr lang="en-US" sz="1600" dirty="0">
                <a:solidFill>
                  <a:srgbClr val="293955"/>
                </a:solidFill>
                <a:latin typeface="Times New Roman" panose="02020603050405020304" pitchFamily="18" charset="0"/>
                <a:ea typeface="Calibri" panose="020F0502020204030204" pitchFamily="34" charset="0"/>
              </a:rPr>
              <a:t>/post/136677391508/stateofmobile2015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Apple Inc., “Health informatics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ios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health</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BabyJoyApp, “Child’s growth and development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babyjoy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android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Seacloud Software,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seacloud</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bc</a:t>
            </a:r>
            <a:r>
              <a:rPr lang="en-US"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 Nikitin,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itunes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rodilsa</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477391124?</a:t>
            </a:r>
            <a:r>
              <a:rPr lang="en-US" sz="1600" dirty="0">
                <a:solidFill>
                  <a:srgbClr val="293955"/>
                </a:solidFill>
                <a:latin typeface="Times New Roman" panose="02020603050405020304" pitchFamily="18" charset="0"/>
                <a:ea typeface="Calibri" panose="020F0502020204030204" pitchFamily="34" charset="0"/>
              </a:rPr>
              <a: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&amp;</a:t>
            </a:r>
            <a:r>
              <a:rPr lang="en-US" sz="1600" dirty="0" err="1">
                <a:solidFill>
                  <a:srgbClr val="293955"/>
                </a:solidFill>
                <a:latin typeface="Times New Roman" panose="02020603050405020304" pitchFamily="18" charset="0"/>
                <a:ea typeface="Calibri" panose="020F0502020204030204" pitchFamily="34" charset="0"/>
              </a:rPr>
              <a:t>mt</a:t>
            </a:r>
            <a:r>
              <a:rPr lang="ru-RU" sz="1600" dirty="0">
                <a:solidFill>
                  <a:srgbClr val="293955"/>
                </a:solidFill>
                <a:latin typeface="Times New Roman" panose="02020603050405020304" pitchFamily="18" charset="0"/>
                <a:ea typeface="Calibri" panose="020F0502020204030204" pitchFamily="34" charset="0"/>
              </a:rPr>
              <a:t>=8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17</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610173" y="1864360"/>
            <a:ext cx="11784454" cy="7065396"/>
          </a:xfrm>
          <a:prstGeom prst="rect">
            <a:avLst/>
          </a:prstGeom>
        </p:spPr>
        <p:txBody>
          <a:bodyPr wrap="square">
            <a:spAutoFit/>
          </a:bodyPr>
          <a:lstStyle/>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Y. Ding, “Child’s growth and development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itunes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firstyear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baby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feeding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timer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sleep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nappie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log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645810513?</a:t>
            </a:r>
            <a:r>
              <a:rPr lang="en-US" sz="1600" dirty="0">
                <a:solidFill>
                  <a:srgbClr val="293955"/>
                </a:solidFill>
                <a:latin typeface="Times New Roman" panose="02020603050405020304" pitchFamily="18" charset="0"/>
              </a:rPr>
              <a:t>l</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en</a:t>
            </a:r>
            <a:r>
              <a:rPr lang="ru-RU" sz="1600" dirty="0">
                <a:solidFill>
                  <a:srgbClr val="293955"/>
                </a:solidFill>
                <a:latin typeface="Times New Roman" panose="02020603050405020304" pitchFamily="18" charset="0"/>
              </a:rPr>
              <a:t>&amp;</a:t>
            </a:r>
            <a:r>
              <a:rPr lang="en-US" sz="1600" dirty="0" err="1">
                <a:solidFill>
                  <a:srgbClr val="293955"/>
                </a:solidFill>
                <a:latin typeface="Times New Roman" panose="02020603050405020304" pitchFamily="18" charset="0"/>
              </a:rPr>
              <a:t>mt</a:t>
            </a:r>
            <a:r>
              <a:rPr lang="ru-RU" sz="1600" dirty="0">
                <a:solidFill>
                  <a:srgbClr val="293955"/>
                </a:solidFill>
                <a:latin typeface="Times New Roman" panose="02020603050405020304" pitchFamily="18" charset="0"/>
              </a:rPr>
              <a:t>=8 (дата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Anhui Huami Information Technology Co. Ltd., “Health informatics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play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store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details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xiaomi</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hm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health </a:t>
            </a:r>
            <a:r>
              <a:rPr lang="ru-RU" sz="1600" dirty="0">
                <a:solidFill>
                  <a:srgbClr val="293955"/>
                </a:solidFill>
                <a:latin typeface="Times New Roman" panose="02020603050405020304" pitchFamily="18" charset="0"/>
              </a:rPr>
              <a:t>(дата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IDC Corporate USA, “Worldwide Quarterly Mobile Phone Tracker”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idc</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tracker</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showproductinfo</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jsp</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prod</a:t>
            </a:r>
            <a:r>
              <a:rPr lang="ru-RU" sz="1600" dirty="0">
                <a:solidFill>
                  <a:srgbClr val="293955"/>
                </a:solidFill>
                <a:latin typeface="Times New Roman" panose="02020603050405020304" pitchFamily="18" charset="0"/>
              </a:rPr>
              <a:t>_</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=37 (дата обращения: 12.01.2018);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 Forms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intl</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forms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about</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Google Fit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developers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fit</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overview </a:t>
            </a:r>
            <a:r>
              <a:rPr lang="ru-RU" sz="1600" dirty="0">
                <a:solidFill>
                  <a:srgbClr val="293955"/>
                </a:solidFill>
                <a:latin typeface="Times New Roman" panose="02020603050405020304" pitchFamily="18" charset="0"/>
              </a:rPr>
              <a:t>(дата обращения: 08.03.2018);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Material design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design.google</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resources</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сервиса для хостинга IT-проектов и их совместной разработки </a:t>
            </a:r>
            <a:r>
              <a:rPr lang="en-US" sz="1600" dirty="0">
                <a:solidFill>
                  <a:srgbClr val="293955"/>
                </a:solidFill>
                <a:latin typeface="Times New Roman" panose="02020603050405020304" pitchFamily="18" charset="0"/>
              </a:rPr>
              <a:t>GitHub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надстройки для сервиса </a:t>
            </a:r>
            <a:r>
              <a:rPr lang="en-US" sz="1600" dirty="0">
                <a:solidFill>
                  <a:srgbClr val="293955"/>
                </a:solidFill>
                <a:latin typeface="Times New Roman" panose="02020603050405020304" pitchFamily="18" charset="0"/>
              </a:rPr>
              <a:t>GitHub</a:t>
            </a:r>
            <a:r>
              <a:rPr lang="ru-RU" sz="1600" dirty="0">
                <a:solidFill>
                  <a:srgbClr val="293955"/>
                </a:solidFill>
                <a:latin typeface="Times New Roman" panose="02020603050405020304" pitchFamily="18" charset="0"/>
              </a:rPr>
              <a:t> - </a:t>
            </a:r>
            <a:r>
              <a:rPr lang="en-US" sz="1600" dirty="0">
                <a:solidFill>
                  <a:srgbClr val="293955"/>
                </a:solidFill>
                <a:latin typeface="Times New Roman" panose="02020603050405020304" pitchFamily="18" charset="0"/>
              </a:rPr>
              <a:t>ZenHub</a:t>
            </a:r>
            <a:r>
              <a:rPr lang="ru-RU" sz="1600" dirty="0">
                <a:solidFill>
                  <a:srgbClr val="293955"/>
                </a:solidFill>
                <a:latin typeface="Times New Roman" panose="02020603050405020304" pitchFamily="18" charset="0"/>
              </a:rPr>
              <a:t>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www.zenhub.com</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MPAndroidChart под </a:t>
            </a:r>
            <a:r>
              <a:rPr lang="en-US" sz="1600" dirty="0">
                <a:solidFill>
                  <a:srgbClr val="293955"/>
                </a:solidFill>
                <a:latin typeface="Times New Roman" panose="02020603050405020304" pitchFamily="18" charset="0"/>
              </a:rPr>
              <a:t>Android</a:t>
            </a:r>
            <a:r>
              <a:rPr lang="ru-RU" sz="1600" dirty="0">
                <a:solidFill>
                  <a:srgbClr val="293955"/>
                </a:solidFill>
                <a:latin typeface="Times New Roman" panose="02020603050405020304" pitchFamily="18" charset="0"/>
              </a:rPr>
              <a:t> для отображения различных типов графиков и диаграмм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PhilJay</a:t>
            </a:r>
            <a:r>
              <a:rPr lang="ru-RU" sz="1600" dirty="0">
                <a:solidFill>
                  <a:srgbClr val="293955"/>
                </a:solidFill>
                <a:latin typeface="Times New Roman" panose="02020603050405020304" pitchFamily="18" charset="0"/>
              </a:rPr>
              <a:t>/MPAndroidChart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SlidingIntroScreen для </a:t>
            </a:r>
            <a:r>
              <a:rPr lang="en-US" sz="1600" dirty="0">
                <a:solidFill>
                  <a:srgbClr val="293955"/>
                </a:solidFill>
                <a:latin typeface="Times New Roman" panose="02020603050405020304" pitchFamily="18" charset="0"/>
              </a:rPr>
              <a:t>Android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MatthewTamlin</a:t>
            </a:r>
            <a:r>
              <a:rPr lang="ru-RU" sz="1600" dirty="0">
                <a:solidFill>
                  <a:srgbClr val="293955"/>
                </a:solidFill>
                <a:latin typeface="Times New Roman" panose="02020603050405020304" pitchFamily="18" charset="0"/>
              </a:rPr>
              <a:t>/SlidingIntroScreen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“Mobile and web application development platform”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 https://</a:t>
            </a:r>
            <a:r>
              <a:rPr lang="en-US" sz="1600" dirty="0" err="1">
                <a:solidFill>
                  <a:srgbClr val="293955"/>
                </a:solidFill>
                <a:latin typeface="Times New Roman" panose="02020603050405020304" pitchFamily="18" charset="0"/>
              </a:rPr>
              <a:t>firebase.google.com</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дата обращения</a:t>
            </a:r>
            <a:r>
              <a:rPr lang="en-US" sz="1600" dirty="0">
                <a:solidFill>
                  <a:srgbClr val="293955"/>
                </a:solidFill>
                <a:latin typeface="Times New Roman" panose="02020603050405020304" pitchFamily="18" charset="0"/>
              </a:rPr>
              <a:t>: 08.03.2018).</a:t>
            </a:r>
            <a:endParaRPr lang="ru-RU" sz="1600" dirty="0">
              <a:solidFill>
                <a:srgbClr val="293955"/>
              </a:solidFill>
              <a:latin typeface="Times New Roman" panose="02020603050405020304" pitchFamily="18" charset="0"/>
            </a:endParaRPr>
          </a:p>
        </p:txBody>
      </p:sp>
    </p:spTree>
    <p:extLst>
      <p:ext uri="{BB962C8B-B14F-4D97-AF65-F5344CB8AC3E}">
        <p14:creationId xmlns:p14="http://schemas.microsoft.com/office/powerpoint/2010/main" val="41130096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97C1FD3-D585-624A-B86D-6CBB64EC9328}"/>
              </a:ext>
            </a:extLst>
          </p:cNvPr>
          <p:cNvPicPr>
            <a:picLocks noChangeAspect="1"/>
          </p:cNvPicPr>
          <p:nvPr/>
        </p:nvPicPr>
        <p:blipFill>
          <a:blip r:embed="rId2"/>
          <a:stretch>
            <a:fillRect/>
          </a:stretch>
        </p:blipFill>
        <p:spPr>
          <a:xfrm>
            <a:off x="805373" y="2090247"/>
            <a:ext cx="4810957" cy="3210173"/>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pic>
        <p:nvPicPr>
          <p:cNvPr id="4" name="Рисунок 3">
            <a:extLst>
              <a:ext uri="{FF2B5EF4-FFF2-40B4-BE49-F238E27FC236}">
                <a16:creationId xmlns:a16="http://schemas.microsoft.com/office/drawing/2014/main" id="{ECEB7E43-0198-FA44-B282-B5E2461C5164}"/>
              </a:ext>
            </a:extLst>
          </p:cNvPr>
          <p:cNvPicPr>
            <a:picLocks noChangeAspect="1"/>
          </p:cNvPicPr>
          <p:nvPr/>
        </p:nvPicPr>
        <p:blipFill>
          <a:blip r:embed="rId4"/>
          <a:stretch>
            <a:fillRect/>
          </a:stretch>
        </p:blipFill>
        <p:spPr>
          <a:xfrm>
            <a:off x="8235494" y="5718300"/>
            <a:ext cx="4520402" cy="3390302"/>
          </a:xfrm>
          <a:prstGeom prst="rect">
            <a:avLst/>
          </a:prstGeom>
        </p:spPr>
      </p:pic>
      <p:grpSp>
        <p:nvGrpSpPr>
          <p:cNvPr id="10" name="Группа 9">
            <a:extLst>
              <a:ext uri="{FF2B5EF4-FFF2-40B4-BE49-F238E27FC236}">
                <a16:creationId xmlns:a16="http://schemas.microsoft.com/office/drawing/2014/main" id="{559A33CA-0E70-CA47-BAA3-06923CB99252}"/>
              </a:ext>
            </a:extLst>
          </p:cNvPr>
          <p:cNvGrpSpPr/>
          <p:nvPr/>
        </p:nvGrpSpPr>
        <p:grpSpPr>
          <a:xfrm>
            <a:off x="5001182" y="3799383"/>
            <a:ext cx="3453895" cy="3453895"/>
            <a:chOff x="5528124" y="4019465"/>
            <a:chExt cx="3453895" cy="3453895"/>
          </a:xfrm>
        </p:grpSpPr>
        <p:pic>
          <p:nvPicPr>
            <p:cNvPr id="9" name="Рисунок 8">
              <a:extLst>
                <a:ext uri="{FF2B5EF4-FFF2-40B4-BE49-F238E27FC236}">
                  <a16:creationId xmlns:a16="http://schemas.microsoft.com/office/drawing/2014/main" id="{61F21C79-9645-A04E-8CB5-575476E0A704}"/>
                </a:ext>
              </a:extLst>
            </p:cNvPr>
            <p:cNvPicPr>
              <a:picLocks noChangeAspect="1"/>
            </p:cNvPicPr>
            <p:nvPr/>
          </p:nvPicPr>
          <p:blipFill>
            <a:blip r:embed="rId5"/>
            <a:stretch>
              <a:fillRect/>
            </a:stretch>
          </p:blipFill>
          <p:spPr>
            <a:xfrm rot="1868487">
              <a:off x="5673574" y="4092699"/>
              <a:ext cx="3251200" cy="3251200"/>
            </a:xfrm>
            <a:prstGeom prst="rect">
              <a:avLst/>
            </a:prstGeom>
          </p:spPr>
        </p:pic>
        <p:pic>
          <p:nvPicPr>
            <p:cNvPr id="5" name="Рисунок 4">
              <a:extLst>
                <a:ext uri="{FF2B5EF4-FFF2-40B4-BE49-F238E27FC236}">
                  <a16:creationId xmlns:a16="http://schemas.microsoft.com/office/drawing/2014/main" id="{AB3D19B8-B2F1-C643-8F1F-D9D6B3CA0E17}"/>
                </a:ext>
              </a:extLst>
            </p:cNvPr>
            <p:cNvPicPr>
              <a:picLocks noChangeAspect="1"/>
            </p:cNvPicPr>
            <p:nvPr/>
          </p:nvPicPr>
          <p:blipFill>
            <a:blip r:embed="rId6"/>
            <a:stretch>
              <a:fillRect/>
            </a:stretch>
          </p:blipFill>
          <p:spPr>
            <a:xfrm>
              <a:off x="5528124" y="4019465"/>
              <a:ext cx="3453895" cy="3453895"/>
            </a:xfrm>
            <a:prstGeom prst="rect">
              <a:avLst/>
            </a:prstGeom>
          </p:spPr>
        </p:pic>
      </p:grpSp>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 </a:t>
            </a: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 </a:t>
            </a: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1367174" y="161526"/>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TotalTime>
  <Words>1293</Words>
  <Application>Microsoft Macintosh PowerPoint</Application>
  <PresentationFormat>Произвольный</PresentationFormat>
  <Paragraphs>209</Paragraphs>
  <Slides>18</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18</vt:i4>
      </vt:variant>
    </vt:vector>
  </HeadingPairs>
  <TitlesOfParts>
    <vt:vector size="27" baseType="lpstr">
      <vt:lpstr>Arial</vt:lpstr>
      <vt:lpstr>Arial Narrow</vt:lpstr>
      <vt:lpstr>Calibri</vt:lpstr>
      <vt:lpstr>Helvetica</vt:lpstr>
      <vt:lpstr>Helvetica Light</vt:lpstr>
      <vt:lpstr>Helvetica Neue</vt:lpstr>
      <vt:lpstr>Times New Roman</vt:lpstr>
      <vt:lpstr>yandex-sans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18</cp:revision>
  <dcterms:modified xsi:type="dcterms:W3CDTF">2018-04-19T07:58:01Z</dcterms:modified>
</cp:coreProperties>
</file>